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7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77" r:id="rId16"/>
    <p:sldId id="274" r:id="rId17"/>
    <p:sldId id="270" r:id="rId18"/>
    <p:sldId id="273" r:id="rId19"/>
    <p:sldId id="271" r:id="rId20"/>
    <p:sldId id="283" r:id="rId21"/>
    <p:sldId id="272" r:id="rId22"/>
    <p:sldId id="275" r:id="rId23"/>
    <p:sldId id="280" r:id="rId24"/>
    <p:sldId id="281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86FC9-A557-8D42-A99C-0CC64E738099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1B651E9-C674-E040-A002-FE504619DF3F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Environment</a:t>
          </a:r>
        </a:p>
      </dgm:t>
    </dgm:pt>
    <dgm:pt modelId="{8666BAE9-B5AB-A84A-9147-92A933551C24}" type="parTrans" cxnId="{7B44E055-4C2A-BD48-9329-C60391645851}">
      <dgm:prSet/>
      <dgm:spPr/>
      <dgm:t>
        <a:bodyPr/>
        <a:lstStyle/>
        <a:p>
          <a:endParaRPr lang="en-US"/>
        </a:p>
      </dgm:t>
    </dgm:pt>
    <dgm:pt modelId="{BBA64A1C-EA69-814B-9119-0D8F060BE416}" type="sibTrans" cxnId="{7B44E055-4C2A-BD48-9329-C60391645851}">
      <dgm:prSet/>
      <dgm:spPr/>
      <dgm:t>
        <a:bodyPr/>
        <a:lstStyle/>
        <a:p>
          <a:endParaRPr lang="en-US"/>
        </a:p>
      </dgm:t>
    </dgm:pt>
    <dgm:pt modelId="{01258CE9-C6BF-C848-94C1-8395BA9DA34A}">
      <dgm:prSet phldrT="[Text]"/>
      <dgm:spPr/>
      <dgm:t>
        <a:bodyPr/>
        <a:lstStyle/>
        <a:p>
          <a:r>
            <a:rPr lang="en-US" dirty="0"/>
            <a:t>State, Reward</a:t>
          </a:r>
        </a:p>
      </dgm:t>
    </dgm:pt>
    <dgm:pt modelId="{B5BBF7F8-4C83-9149-882B-602EF7BC52E0}" type="parTrans" cxnId="{0EB095D4-EE49-354E-AD4F-3DB9CD491100}">
      <dgm:prSet/>
      <dgm:spPr/>
      <dgm:t>
        <a:bodyPr/>
        <a:lstStyle/>
        <a:p>
          <a:endParaRPr lang="en-US"/>
        </a:p>
      </dgm:t>
    </dgm:pt>
    <dgm:pt modelId="{DF71ABB2-85AA-7846-BEB0-64084E30013B}" type="sibTrans" cxnId="{0EB095D4-EE49-354E-AD4F-3DB9CD491100}">
      <dgm:prSet/>
      <dgm:spPr/>
      <dgm:t>
        <a:bodyPr/>
        <a:lstStyle/>
        <a:p>
          <a:endParaRPr lang="en-US"/>
        </a:p>
      </dgm:t>
    </dgm:pt>
    <dgm:pt modelId="{956ACA79-D8F3-4040-B8C1-7ACF8FBDBEC2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Agent</a:t>
          </a:r>
        </a:p>
      </dgm:t>
    </dgm:pt>
    <dgm:pt modelId="{EF54D5FE-1AB6-144C-A9DE-BDE37FDB5FDD}" type="parTrans" cxnId="{834945E3-BCDB-AC47-9F46-D61335B1528A}">
      <dgm:prSet/>
      <dgm:spPr/>
      <dgm:t>
        <a:bodyPr/>
        <a:lstStyle/>
        <a:p>
          <a:endParaRPr lang="en-US"/>
        </a:p>
      </dgm:t>
    </dgm:pt>
    <dgm:pt modelId="{C5326A46-9F34-C946-AD29-DDA6A28B0A66}" type="sibTrans" cxnId="{834945E3-BCDB-AC47-9F46-D61335B1528A}">
      <dgm:prSet/>
      <dgm:spPr/>
      <dgm:t>
        <a:bodyPr/>
        <a:lstStyle/>
        <a:p>
          <a:endParaRPr lang="en-US"/>
        </a:p>
      </dgm:t>
    </dgm:pt>
    <dgm:pt modelId="{BE5C2DF6-4D7C-B04D-A339-DD83F11AA8B2}">
      <dgm:prSet phldrT="[Text]"/>
      <dgm:spPr/>
      <dgm:t>
        <a:bodyPr/>
        <a:lstStyle/>
        <a:p>
          <a:r>
            <a:rPr lang="en-US" dirty="0"/>
            <a:t>Action</a:t>
          </a:r>
        </a:p>
      </dgm:t>
    </dgm:pt>
    <dgm:pt modelId="{20748BC7-E7ED-3342-A7C6-D4ADEC949696}" type="parTrans" cxnId="{8E00F1C3-BB59-3043-822B-E3B8A0328846}">
      <dgm:prSet/>
      <dgm:spPr/>
      <dgm:t>
        <a:bodyPr/>
        <a:lstStyle/>
        <a:p>
          <a:endParaRPr lang="en-US"/>
        </a:p>
      </dgm:t>
    </dgm:pt>
    <dgm:pt modelId="{3EF93D43-8266-AC4F-8786-63E86B4584C7}" type="sibTrans" cxnId="{8E00F1C3-BB59-3043-822B-E3B8A0328846}">
      <dgm:prSet/>
      <dgm:spPr/>
      <dgm:t>
        <a:bodyPr/>
        <a:lstStyle/>
        <a:p>
          <a:endParaRPr lang="en-US"/>
        </a:p>
      </dgm:t>
    </dgm:pt>
    <dgm:pt modelId="{FD671B88-D155-C840-98A3-1145184AC59B}" type="pres">
      <dgm:prSet presAssocID="{C2A86FC9-A557-8D42-A99C-0CC64E738099}" presName="cycle" presStyleCnt="0">
        <dgm:presLayoutVars>
          <dgm:dir/>
          <dgm:resizeHandles val="exact"/>
        </dgm:presLayoutVars>
      </dgm:prSet>
      <dgm:spPr/>
    </dgm:pt>
    <dgm:pt modelId="{4536499C-2943-7A4F-8CED-D9D60E42443D}" type="pres">
      <dgm:prSet presAssocID="{F1B651E9-C674-E040-A002-FE504619DF3F}" presName="node" presStyleLbl="node1" presStyleIdx="0" presStyleCnt="4">
        <dgm:presLayoutVars>
          <dgm:bulletEnabled val="1"/>
        </dgm:presLayoutVars>
      </dgm:prSet>
      <dgm:spPr/>
    </dgm:pt>
    <dgm:pt modelId="{96C0D5A3-CA8C-C14C-B38A-F11F59506C99}" type="pres">
      <dgm:prSet presAssocID="{F1B651E9-C674-E040-A002-FE504619DF3F}" presName="spNode" presStyleCnt="0"/>
      <dgm:spPr/>
    </dgm:pt>
    <dgm:pt modelId="{B5D144E8-3E2C-5D46-80B8-1A00EA54FDF9}" type="pres">
      <dgm:prSet presAssocID="{BBA64A1C-EA69-814B-9119-0D8F060BE416}" presName="sibTrans" presStyleLbl="sibTrans1D1" presStyleIdx="0" presStyleCnt="4"/>
      <dgm:spPr/>
    </dgm:pt>
    <dgm:pt modelId="{1EA41066-313F-0A46-825A-4954E0A25827}" type="pres">
      <dgm:prSet presAssocID="{01258CE9-C6BF-C848-94C1-8395BA9DA34A}" presName="node" presStyleLbl="node1" presStyleIdx="1" presStyleCnt="4">
        <dgm:presLayoutVars>
          <dgm:bulletEnabled val="1"/>
        </dgm:presLayoutVars>
      </dgm:prSet>
      <dgm:spPr/>
    </dgm:pt>
    <dgm:pt modelId="{D75962D8-1331-B846-A0E4-4BF61838EF51}" type="pres">
      <dgm:prSet presAssocID="{01258CE9-C6BF-C848-94C1-8395BA9DA34A}" presName="spNode" presStyleCnt="0"/>
      <dgm:spPr/>
    </dgm:pt>
    <dgm:pt modelId="{0077F860-6BA6-C34E-A792-EC14F1244310}" type="pres">
      <dgm:prSet presAssocID="{DF71ABB2-85AA-7846-BEB0-64084E30013B}" presName="sibTrans" presStyleLbl="sibTrans1D1" presStyleIdx="1" presStyleCnt="4"/>
      <dgm:spPr/>
    </dgm:pt>
    <dgm:pt modelId="{8677CAE4-F204-044B-9167-8DE76DDC17A9}" type="pres">
      <dgm:prSet presAssocID="{956ACA79-D8F3-4040-B8C1-7ACF8FBDBEC2}" presName="node" presStyleLbl="node1" presStyleIdx="2" presStyleCnt="4">
        <dgm:presLayoutVars>
          <dgm:bulletEnabled val="1"/>
        </dgm:presLayoutVars>
      </dgm:prSet>
      <dgm:spPr/>
    </dgm:pt>
    <dgm:pt modelId="{3D7CF700-8CCA-D54D-AD71-5EE30735BC52}" type="pres">
      <dgm:prSet presAssocID="{956ACA79-D8F3-4040-B8C1-7ACF8FBDBEC2}" presName="spNode" presStyleCnt="0"/>
      <dgm:spPr/>
    </dgm:pt>
    <dgm:pt modelId="{0ECF0D66-3897-FF46-A15B-49ABEA3182FE}" type="pres">
      <dgm:prSet presAssocID="{C5326A46-9F34-C946-AD29-DDA6A28B0A66}" presName="sibTrans" presStyleLbl="sibTrans1D1" presStyleIdx="2" presStyleCnt="4"/>
      <dgm:spPr/>
    </dgm:pt>
    <dgm:pt modelId="{57A78B8C-2889-F349-8D51-3A3F2CE34642}" type="pres">
      <dgm:prSet presAssocID="{BE5C2DF6-4D7C-B04D-A339-DD83F11AA8B2}" presName="node" presStyleLbl="node1" presStyleIdx="3" presStyleCnt="4">
        <dgm:presLayoutVars>
          <dgm:bulletEnabled val="1"/>
        </dgm:presLayoutVars>
      </dgm:prSet>
      <dgm:spPr/>
    </dgm:pt>
    <dgm:pt modelId="{77541CCE-8F52-554D-B747-28B4B738E37B}" type="pres">
      <dgm:prSet presAssocID="{BE5C2DF6-4D7C-B04D-A339-DD83F11AA8B2}" presName="spNode" presStyleCnt="0"/>
      <dgm:spPr/>
    </dgm:pt>
    <dgm:pt modelId="{3CE9D597-D171-7447-9A16-8D94212FA0F6}" type="pres">
      <dgm:prSet presAssocID="{3EF93D43-8266-AC4F-8786-63E86B4584C7}" presName="sibTrans" presStyleLbl="sibTrans1D1" presStyleIdx="3" presStyleCnt="4"/>
      <dgm:spPr/>
    </dgm:pt>
  </dgm:ptLst>
  <dgm:cxnLst>
    <dgm:cxn modelId="{F0B68744-EEA7-7C40-B3B7-F833ACDDEDFC}" type="presOf" srcId="{C5326A46-9F34-C946-AD29-DDA6A28B0A66}" destId="{0ECF0D66-3897-FF46-A15B-49ABEA3182FE}" srcOrd="0" destOrd="0" presId="urn:microsoft.com/office/officeart/2005/8/layout/cycle5"/>
    <dgm:cxn modelId="{CCF8E548-2179-494C-9B52-15479E92E122}" type="presOf" srcId="{F1B651E9-C674-E040-A002-FE504619DF3F}" destId="{4536499C-2943-7A4F-8CED-D9D60E42443D}" srcOrd="0" destOrd="0" presId="urn:microsoft.com/office/officeart/2005/8/layout/cycle5"/>
    <dgm:cxn modelId="{001C7C4A-51D8-FA44-950F-026A9CD98610}" type="presOf" srcId="{956ACA79-D8F3-4040-B8C1-7ACF8FBDBEC2}" destId="{8677CAE4-F204-044B-9167-8DE76DDC17A9}" srcOrd="0" destOrd="0" presId="urn:microsoft.com/office/officeart/2005/8/layout/cycle5"/>
    <dgm:cxn modelId="{88ED054F-512C-9A4A-B06C-1DFD80C560B8}" type="presOf" srcId="{BBA64A1C-EA69-814B-9119-0D8F060BE416}" destId="{B5D144E8-3E2C-5D46-80B8-1A00EA54FDF9}" srcOrd="0" destOrd="0" presId="urn:microsoft.com/office/officeart/2005/8/layout/cycle5"/>
    <dgm:cxn modelId="{7B44E055-4C2A-BD48-9329-C60391645851}" srcId="{C2A86FC9-A557-8D42-A99C-0CC64E738099}" destId="{F1B651E9-C674-E040-A002-FE504619DF3F}" srcOrd="0" destOrd="0" parTransId="{8666BAE9-B5AB-A84A-9147-92A933551C24}" sibTransId="{BBA64A1C-EA69-814B-9119-0D8F060BE416}"/>
    <dgm:cxn modelId="{59F3EE82-7425-234A-ABD1-E0CC2159367A}" type="presOf" srcId="{BE5C2DF6-4D7C-B04D-A339-DD83F11AA8B2}" destId="{57A78B8C-2889-F349-8D51-3A3F2CE34642}" srcOrd="0" destOrd="0" presId="urn:microsoft.com/office/officeart/2005/8/layout/cycle5"/>
    <dgm:cxn modelId="{F2A9CD8A-A817-0542-8A31-492F9FA3BE2C}" type="presOf" srcId="{DF71ABB2-85AA-7846-BEB0-64084E30013B}" destId="{0077F860-6BA6-C34E-A792-EC14F1244310}" srcOrd="0" destOrd="0" presId="urn:microsoft.com/office/officeart/2005/8/layout/cycle5"/>
    <dgm:cxn modelId="{615341A4-B694-164A-BD47-6F978EE6C12B}" type="presOf" srcId="{01258CE9-C6BF-C848-94C1-8395BA9DA34A}" destId="{1EA41066-313F-0A46-825A-4954E0A25827}" srcOrd="0" destOrd="0" presId="urn:microsoft.com/office/officeart/2005/8/layout/cycle5"/>
    <dgm:cxn modelId="{8E00F1C3-BB59-3043-822B-E3B8A0328846}" srcId="{C2A86FC9-A557-8D42-A99C-0CC64E738099}" destId="{BE5C2DF6-4D7C-B04D-A339-DD83F11AA8B2}" srcOrd="3" destOrd="0" parTransId="{20748BC7-E7ED-3342-A7C6-D4ADEC949696}" sibTransId="{3EF93D43-8266-AC4F-8786-63E86B4584C7}"/>
    <dgm:cxn modelId="{F67455C4-BDDA-7B40-8BF3-558817234156}" type="presOf" srcId="{3EF93D43-8266-AC4F-8786-63E86B4584C7}" destId="{3CE9D597-D171-7447-9A16-8D94212FA0F6}" srcOrd="0" destOrd="0" presId="urn:microsoft.com/office/officeart/2005/8/layout/cycle5"/>
    <dgm:cxn modelId="{B07C33CD-2877-A74B-BC46-148965FBC8F0}" type="presOf" srcId="{C2A86FC9-A557-8D42-A99C-0CC64E738099}" destId="{FD671B88-D155-C840-98A3-1145184AC59B}" srcOrd="0" destOrd="0" presId="urn:microsoft.com/office/officeart/2005/8/layout/cycle5"/>
    <dgm:cxn modelId="{0EB095D4-EE49-354E-AD4F-3DB9CD491100}" srcId="{C2A86FC9-A557-8D42-A99C-0CC64E738099}" destId="{01258CE9-C6BF-C848-94C1-8395BA9DA34A}" srcOrd="1" destOrd="0" parTransId="{B5BBF7F8-4C83-9149-882B-602EF7BC52E0}" sibTransId="{DF71ABB2-85AA-7846-BEB0-64084E30013B}"/>
    <dgm:cxn modelId="{834945E3-BCDB-AC47-9F46-D61335B1528A}" srcId="{C2A86FC9-A557-8D42-A99C-0CC64E738099}" destId="{956ACA79-D8F3-4040-B8C1-7ACF8FBDBEC2}" srcOrd="2" destOrd="0" parTransId="{EF54D5FE-1AB6-144C-A9DE-BDE37FDB5FDD}" sibTransId="{C5326A46-9F34-C946-AD29-DDA6A28B0A66}"/>
    <dgm:cxn modelId="{72886AB2-55A6-E54D-A742-B0DFEA4F8B31}" type="presParOf" srcId="{FD671B88-D155-C840-98A3-1145184AC59B}" destId="{4536499C-2943-7A4F-8CED-D9D60E42443D}" srcOrd="0" destOrd="0" presId="urn:microsoft.com/office/officeart/2005/8/layout/cycle5"/>
    <dgm:cxn modelId="{00C5964D-8140-6C49-993D-7421A1626D6C}" type="presParOf" srcId="{FD671B88-D155-C840-98A3-1145184AC59B}" destId="{96C0D5A3-CA8C-C14C-B38A-F11F59506C99}" srcOrd="1" destOrd="0" presId="urn:microsoft.com/office/officeart/2005/8/layout/cycle5"/>
    <dgm:cxn modelId="{D42F086B-1BE2-B84C-B28D-C04FEB5BACD0}" type="presParOf" srcId="{FD671B88-D155-C840-98A3-1145184AC59B}" destId="{B5D144E8-3E2C-5D46-80B8-1A00EA54FDF9}" srcOrd="2" destOrd="0" presId="urn:microsoft.com/office/officeart/2005/8/layout/cycle5"/>
    <dgm:cxn modelId="{51B7854B-D639-F74C-9690-C9750A55CAEE}" type="presParOf" srcId="{FD671B88-D155-C840-98A3-1145184AC59B}" destId="{1EA41066-313F-0A46-825A-4954E0A25827}" srcOrd="3" destOrd="0" presId="urn:microsoft.com/office/officeart/2005/8/layout/cycle5"/>
    <dgm:cxn modelId="{159E1266-FC3A-874C-8513-B58B4F7EB1F6}" type="presParOf" srcId="{FD671B88-D155-C840-98A3-1145184AC59B}" destId="{D75962D8-1331-B846-A0E4-4BF61838EF51}" srcOrd="4" destOrd="0" presId="urn:microsoft.com/office/officeart/2005/8/layout/cycle5"/>
    <dgm:cxn modelId="{869EBF21-369A-374E-8D23-774801890414}" type="presParOf" srcId="{FD671B88-D155-C840-98A3-1145184AC59B}" destId="{0077F860-6BA6-C34E-A792-EC14F1244310}" srcOrd="5" destOrd="0" presId="urn:microsoft.com/office/officeart/2005/8/layout/cycle5"/>
    <dgm:cxn modelId="{0CDB1B2D-15CE-E046-88DD-4F32D1E27CD3}" type="presParOf" srcId="{FD671B88-D155-C840-98A3-1145184AC59B}" destId="{8677CAE4-F204-044B-9167-8DE76DDC17A9}" srcOrd="6" destOrd="0" presId="urn:microsoft.com/office/officeart/2005/8/layout/cycle5"/>
    <dgm:cxn modelId="{B80A2561-57BD-6840-8348-DBCB3DFE1928}" type="presParOf" srcId="{FD671B88-D155-C840-98A3-1145184AC59B}" destId="{3D7CF700-8CCA-D54D-AD71-5EE30735BC52}" srcOrd="7" destOrd="0" presId="urn:microsoft.com/office/officeart/2005/8/layout/cycle5"/>
    <dgm:cxn modelId="{4F7CCB7F-1927-9F47-ADC3-F4D881445CE5}" type="presParOf" srcId="{FD671B88-D155-C840-98A3-1145184AC59B}" destId="{0ECF0D66-3897-FF46-A15B-49ABEA3182FE}" srcOrd="8" destOrd="0" presId="urn:microsoft.com/office/officeart/2005/8/layout/cycle5"/>
    <dgm:cxn modelId="{B17CDDAB-D199-494F-A717-E6959E0B10B4}" type="presParOf" srcId="{FD671B88-D155-C840-98A3-1145184AC59B}" destId="{57A78B8C-2889-F349-8D51-3A3F2CE34642}" srcOrd="9" destOrd="0" presId="urn:microsoft.com/office/officeart/2005/8/layout/cycle5"/>
    <dgm:cxn modelId="{F82C1FDD-7BB6-5542-9564-DDA5D861C0AE}" type="presParOf" srcId="{FD671B88-D155-C840-98A3-1145184AC59B}" destId="{77541CCE-8F52-554D-B747-28B4B738E37B}" srcOrd="10" destOrd="0" presId="urn:microsoft.com/office/officeart/2005/8/layout/cycle5"/>
    <dgm:cxn modelId="{398A14EB-1FC8-C44D-8875-5C443428EE8C}" type="presParOf" srcId="{FD671B88-D155-C840-98A3-1145184AC59B}" destId="{3CE9D597-D171-7447-9A16-8D94212FA0F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6499C-2943-7A4F-8CED-D9D60E42443D}">
      <dsp:nvSpPr>
        <dsp:cNvPr id="0" name=""/>
        <dsp:cNvSpPr/>
      </dsp:nvSpPr>
      <dsp:spPr>
        <a:xfrm>
          <a:off x="4192254" y="1515"/>
          <a:ext cx="1734215" cy="1127239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Environment</a:t>
          </a:r>
        </a:p>
      </dsp:txBody>
      <dsp:txXfrm>
        <a:off x="4247281" y="56542"/>
        <a:ext cx="1624161" cy="1017185"/>
      </dsp:txXfrm>
    </dsp:sp>
    <dsp:sp modelId="{B5D144E8-3E2C-5D46-80B8-1A00EA54FDF9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2970663" y="364324"/>
              </a:moveTo>
              <a:arcTo wR="1863739" hR="1863739" stAng="18386166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066-313F-0A46-825A-4954E0A25827}">
      <dsp:nvSpPr>
        <dsp:cNvPr id="0" name=""/>
        <dsp:cNvSpPr/>
      </dsp:nvSpPr>
      <dsp:spPr>
        <a:xfrm>
          <a:off x="6055994" y="1865255"/>
          <a:ext cx="1734215" cy="1127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State, Reward</a:t>
          </a:r>
        </a:p>
      </dsp:txBody>
      <dsp:txXfrm>
        <a:off x="6111021" y="1920282"/>
        <a:ext cx="1624161" cy="1017185"/>
      </dsp:txXfrm>
    </dsp:sp>
    <dsp:sp modelId="{0077F860-6BA6-C34E-A792-EC14F1244310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3534380" y="2689865"/>
              </a:moveTo>
              <a:arcTo wR="1863739" hR="1863739" stAng="1578734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7CAE4-F204-044B-9167-8DE76DDC17A9}">
      <dsp:nvSpPr>
        <dsp:cNvPr id="0" name=""/>
        <dsp:cNvSpPr/>
      </dsp:nvSpPr>
      <dsp:spPr>
        <a:xfrm>
          <a:off x="4192254" y="3728994"/>
          <a:ext cx="1734215" cy="1127239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Agent</a:t>
          </a:r>
        </a:p>
      </dsp:txBody>
      <dsp:txXfrm>
        <a:off x="4247281" y="3784021"/>
        <a:ext cx="1624161" cy="1017185"/>
      </dsp:txXfrm>
    </dsp:sp>
    <dsp:sp modelId="{0ECF0D66-3897-FF46-A15B-49ABEA3182FE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756816" y="3363155"/>
              </a:moveTo>
              <a:arcTo wR="1863739" hR="1863739" stAng="7586166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78B8C-2889-F349-8D51-3A3F2CE34642}">
      <dsp:nvSpPr>
        <dsp:cNvPr id="0" name=""/>
        <dsp:cNvSpPr/>
      </dsp:nvSpPr>
      <dsp:spPr>
        <a:xfrm>
          <a:off x="2328515" y="1865255"/>
          <a:ext cx="1734215" cy="1127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</a:t>
          </a:r>
        </a:p>
      </dsp:txBody>
      <dsp:txXfrm>
        <a:off x="2383542" y="1920282"/>
        <a:ext cx="1624161" cy="1017185"/>
      </dsp:txXfrm>
    </dsp:sp>
    <dsp:sp modelId="{3CE9D597-D171-7447-9A16-8D94212FA0F6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193098" y="1037613"/>
              </a:moveTo>
              <a:arcTo wR="1863739" hR="1863739" stAng="12378734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B764-6965-E441-9CA6-A6AB9B495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52" y="2096429"/>
            <a:ext cx="4234443" cy="1332571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82A84-E045-4348-AF3B-258806FAB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082259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Brian Jemison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2E1B5C-E17C-7A4C-A4BA-AF5724B0C7BF}"/>
              </a:ext>
            </a:extLst>
          </p:cNvPr>
          <p:cNvGrpSpPr/>
          <p:nvPr/>
        </p:nvGrpSpPr>
        <p:grpSpPr>
          <a:xfrm>
            <a:off x="2715122" y="1017150"/>
            <a:ext cx="9905503" cy="3976902"/>
            <a:chOff x="2692571" y="1124169"/>
            <a:chExt cx="9905503" cy="3976902"/>
          </a:xfrm>
          <a:blipFill>
            <a:blip r:embed="rId2"/>
            <a:stretch>
              <a:fillRect/>
            </a:stretch>
          </a:blip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7497CF-B285-064F-98D5-6691F13756B0}"/>
                </a:ext>
              </a:extLst>
            </p:cNvPr>
            <p:cNvSpPr/>
            <p:nvPr/>
          </p:nvSpPr>
          <p:spPr>
            <a:xfrm rot="19288046">
              <a:off x="5367732" y="1124169"/>
              <a:ext cx="3940333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EFC04E0-79C2-CC4A-B4E5-80FD9C102FF4}"/>
                </a:ext>
              </a:extLst>
            </p:cNvPr>
            <p:cNvSpPr/>
            <p:nvPr/>
          </p:nvSpPr>
          <p:spPr>
            <a:xfrm rot="19288046">
              <a:off x="2692571" y="2888489"/>
              <a:ext cx="9254754" cy="929503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E729A9A-8AA9-224A-B3B7-B0DB1C3FEB96}"/>
                </a:ext>
              </a:extLst>
            </p:cNvPr>
            <p:cNvSpPr/>
            <p:nvPr/>
          </p:nvSpPr>
          <p:spPr>
            <a:xfrm rot="19288046">
              <a:off x="6760055" y="4052857"/>
              <a:ext cx="5729201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15DFE85-96C3-EA42-BC83-99BF559C9AAB}"/>
                </a:ext>
              </a:extLst>
            </p:cNvPr>
            <p:cNvSpPr/>
            <p:nvPr/>
          </p:nvSpPr>
          <p:spPr>
            <a:xfrm rot="19288046">
              <a:off x="4315251" y="3309393"/>
              <a:ext cx="8282823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80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48EA-011B-5C4D-B776-EA47C57D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Self-Driving Car</a:t>
            </a:r>
          </a:p>
        </p:txBody>
      </p:sp>
    </p:spTree>
    <p:extLst>
      <p:ext uri="{BB962C8B-B14F-4D97-AF65-F5344CB8AC3E}">
        <p14:creationId xmlns:p14="http://schemas.microsoft.com/office/powerpoint/2010/main" val="163543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31ED-70D0-584C-8114-3F543A54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9DA6-F1CC-2041-A0C7-1A12C71C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self-driving car A.I. that learns to drive on its own (only the inputs will be provided to the A.I.)</a:t>
            </a:r>
          </a:p>
        </p:txBody>
      </p:sp>
    </p:spTree>
    <p:extLst>
      <p:ext uri="{BB962C8B-B14F-4D97-AF65-F5344CB8AC3E}">
        <p14:creationId xmlns:p14="http://schemas.microsoft.com/office/powerpoint/2010/main" val="217354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1945-AE10-0343-AB6E-1CF0F448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7" y="30736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Q learning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5AFE67-F8E7-8044-9E27-8013F3AF3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60578"/>
              </p:ext>
            </p:extLst>
          </p:nvPr>
        </p:nvGraphicFramePr>
        <p:xfrm>
          <a:off x="928688" y="1785938"/>
          <a:ext cx="10118725" cy="485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18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B17B-67DE-7049-BB9D-570B2740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Bellman Equation</a:t>
            </a:r>
          </a:p>
        </p:txBody>
      </p:sp>
      <p:pic>
        <p:nvPicPr>
          <p:cNvPr id="1026" name="Picture 2" descr="The Bellman Equation &#10;V (s) = max(R(s, a) + yV(s')) ">
            <a:extLst>
              <a:ext uri="{FF2B5EF4-FFF2-40B4-BE49-F238E27FC236}">
                <a16:creationId xmlns:a16="http://schemas.microsoft.com/office/drawing/2014/main" id="{869BD6FF-CE34-BF45-8405-D8927FD53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5957" r="1" b="6589"/>
          <a:stretch/>
        </p:blipFill>
        <p:spPr bwMode="auto">
          <a:xfrm>
            <a:off x="2957513" y="2814638"/>
            <a:ext cx="638378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0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C647-ED71-FE4D-8FE3-A57DCFBA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7819-C382-B843-AAEE-430F8F56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 possible inputs: Turn Left, Turn Right, Go Straight</a:t>
            </a:r>
          </a:p>
          <a:p>
            <a:r>
              <a:rPr lang="en-US" dirty="0"/>
              <a:t>Velocity is a constant</a:t>
            </a:r>
          </a:p>
          <a:p>
            <a:r>
              <a:rPr lang="en-US" dirty="0"/>
              <a:t>Three sensors on the front of the car to detect barriers</a:t>
            </a:r>
          </a:p>
          <a:p>
            <a:r>
              <a:rPr lang="en-US" dirty="0"/>
              <a:t>Barriers are defined as pixels on the screen.</a:t>
            </a:r>
          </a:p>
          <a:p>
            <a:r>
              <a:rPr lang="en-US" dirty="0"/>
              <a:t>The A.I. will travel to the top-left and bottom-right hand of the screen to reach its final reward (reward= +1).</a:t>
            </a:r>
          </a:p>
          <a:p>
            <a:r>
              <a:rPr lang="en-US" dirty="0"/>
              <a:t>Approaching the goal will result in + 0.1 Traveling further will result in -0.2</a:t>
            </a:r>
          </a:p>
          <a:p>
            <a:r>
              <a:rPr lang="en-US" dirty="0"/>
              <a:t>Driving over sand barriers will result in -2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90B9-C479-4949-B80F-51A4E7FA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the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6F58-7CC8-9A41-BBE6-93D3DCED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Passed into Input Layer : Signal 1, Signal 2, Signal 3, Orientation</a:t>
            </a:r>
          </a:p>
          <a:p>
            <a:r>
              <a:rPr lang="en-US" dirty="0"/>
              <a:t>Calculate loss (actual vs predicted)</a:t>
            </a:r>
          </a:p>
          <a:p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as the Action Selection Policy (exploitation vs exploration)</a:t>
            </a:r>
          </a:p>
          <a:p>
            <a:r>
              <a:rPr lang="en-US" dirty="0"/>
              <a:t>Use Stochastic Gradient Descent for Back Propagation</a:t>
            </a:r>
          </a:p>
          <a:p>
            <a:r>
              <a:rPr lang="en-US" dirty="0"/>
              <a:t>Import the Neural Network in the Game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19049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1E03-07B0-1746-983A-6A77DCF4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87B0-7278-D34C-AD20-D01C2517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neural network is highly limited in terms of the types of environments that it can be applied to</a:t>
            </a:r>
          </a:p>
          <a:p>
            <a:r>
              <a:rPr lang="en-US" dirty="0"/>
              <a:t>The neural network is incapable of ”seeing”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11F5-E52B-2C4F-9C9D-BF931EE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321109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1510-74AD-904F-8121-B88298CD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DE2E0-AB3D-B240-AD03-155E108F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Artificial Intelligence Neural Network which learns to play Breakout on its own and beat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E8A94-EACC-614F-98C0-0FFA352A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1" y="3895725"/>
            <a:ext cx="4064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C17B-0DD8-C04D-885F-1B264E91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FB8-C7B8-194D-B913-4164C59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</a:p>
          <a:p>
            <a:r>
              <a:rPr lang="en-US" dirty="0"/>
              <a:t>Gives the agent the ability to see similar to how humans do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Flattening </a:t>
            </a:r>
          </a:p>
        </p:txBody>
      </p:sp>
    </p:spTree>
    <p:extLst>
      <p:ext uri="{BB962C8B-B14F-4D97-AF65-F5344CB8AC3E}">
        <p14:creationId xmlns:p14="http://schemas.microsoft.com/office/powerpoint/2010/main" val="303262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226A-5A65-C041-96CA-B4984E0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/>
              <a:t>How does Artificial intelligence work in video games?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55058-B71A-E946-9D8F-3563C43B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097088"/>
            <a:ext cx="4807749" cy="269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D8AE6-D0D6-F440-A762-1B346C0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3856036"/>
            <a:ext cx="423291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DE38C-9900-4A49-8929-4771BFCD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19" y="2097088"/>
            <a:ext cx="3714752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2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C17B-0DD8-C04D-885F-1B264E91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A3C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FB8-C7B8-194D-B913-4164C59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Advantage Actor Critic </a:t>
            </a:r>
          </a:p>
          <a:p>
            <a:r>
              <a:rPr lang="en-US" dirty="0"/>
              <a:t>One of the most advanced algorithms for artificial intelligence</a:t>
            </a:r>
          </a:p>
          <a:p>
            <a:r>
              <a:rPr lang="en-US" dirty="0"/>
              <a:t>Developed my Google Deep Mind</a:t>
            </a:r>
          </a:p>
          <a:p>
            <a:r>
              <a:rPr lang="en-US" dirty="0"/>
              <a:t>Learns faster than other algorithms such as DQN</a:t>
            </a:r>
          </a:p>
          <a:p>
            <a:r>
              <a:rPr lang="en-US" dirty="0"/>
              <a:t>Uses multiple agents to run through the environment at different starting points so that they are all learning different aspects of said environment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29498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1BB2-43D7-FF40-BE8D-EBDC4E60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45E4-E7B8-8044-8DE5-8DF41B3B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  <a:p>
            <a:r>
              <a:rPr lang="en-US" dirty="0"/>
              <a:t>Allows the agent to recall from learnings in previous iterations</a:t>
            </a:r>
          </a:p>
          <a:p>
            <a:r>
              <a:rPr lang="en-US" dirty="0"/>
              <a:t>Allows the agent to recall most recent event</a:t>
            </a:r>
          </a:p>
        </p:txBody>
      </p:sp>
    </p:spTree>
    <p:extLst>
      <p:ext uri="{BB962C8B-B14F-4D97-AF65-F5344CB8AC3E}">
        <p14:creationId xmlns:p14="http://schemas.microsoft.com/office/powerpoint/2010/main" val="77646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E8A-2A34-C147-9D14-562407A4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first epoch, the neural network took no action at all</a:t>
            </a:r>
          </a:p>
        </p:txBody>
      </p:sp>
      <p:pic>
        <p:nvPicPr>
          <p:cNvPr id="4" name="openaigym.video.0.4262.video000000.mp4">
            <a:hlinkClick r:id="" action="ppaction://media"/>
            <a:extLst>
              <a:ext uri="{FF2B5EF4-FFF2-40B4-BE49-F238E27FC236}">
                <a16:creationId xmlns:a16="http://schemas.microsoft.com/office/drawing/2014/main" id="{D4BC7EEE-8D79-1C49-A2E9-134114FC0C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811" y="1920875"/>
            <a:ext cx="3657600" cy="480006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D393D-B46B-C745-AD7E-4FE8A306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663" y="1582737"/>
            <a:ext cx="317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E8A-2A34-C147-9D14-562407A4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Slowly, the Neural Network began making moderate progress</a:t>
            </a:r>
          </a:p>
        </p:txBody>
      </p:sp>
      <p:pic>
        <p:nvPicPr>
          <p:cNvPr id="10" name="openaigym.video.0.4262.video000027.mp4">
            <a:hlinkClick r:id="" action="ppaction://media"/>
            <a:extLst>
              <a:ext uri="{FF2B5EF4-FFF2-40B4-BE49-F238E27FC236}">
                <a16:creationId xmlns:a16="http://schemas.microsoft.com/office/drawing/2014/main" id="{A1EB4464-C4D0-2B43-A827-75F7BF5FC0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4673" y="2055475"/>
            <a:ext cx="3659478" cy="48025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227C0-A55E-854B-8A95-5B17B99B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" y="2730499"/>
            <a:ext cx="2671763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440D-2A4F-8045-9150-67416D3C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numerous epochs, the neural network can better predict ball movement </a:t>
            </a:r>
          </a:p>
        </p:txBody>
      </p:sp>
      <p:pic>
        <p:nvPicPr>
          <p:cNvPr id="4" name="openaigym.video.0.4262.video000343.mp4">
            <a:hlinkClick r:id="" action="ppaction://media"/>
            <a:extLst>
              <a:ext uri="{FF2B5EF4-FFF2-40B4-BE49-F238E27FC236}">
                <a16:creationId xmlns:a16="http://schemas.microsoft.com/office/drawing/2014/main" id="{DB7E4FCD-2E39-DC40-BA6C-D8C861692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5612" y="2057938"/>
            <a:ext cx="3657600" cy="4800062"/>
          </a:xfrm>
        </p:spPr>
      </p:pic>
    </p:spTree>
    <p:extLst>
      <p:ext uri="{BB962C8B-B14F-4D97-AF65-F5344CB8AC3E}">
        <p14:creationId xmlns:p14="http://schemas.microsoft.com/office/powerpoint/2010/main" val="22490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BEEE-2877-4F4B-BE87-6E28D9E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3BEB-79FD-3442-880C-B481B3EE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Kivy</a:t>
            </a:r>
            <a:endParaRPr lang="en-US" dirty="0"/>
          </a:p>
          <a:p>
            <a:r>
              <a:rPr lang="en-US" dirty="0"/>
              <a:t>Random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92212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6D87-6661-2B43-A1BB-73E77B91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E147C-D99D-8A45-8666-0B59DB14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681" y="2314855"/>
            <a:ext cx="3830637" cy="2888939"/>
          </a:xfrm>
        </p:spPr>
      </p:pic>
    </p:spTree>
    <p:extLst>
      <p:ext uri="{BB962C8B-B14F-4D97-AF65-F5344CB8AC3E}">
        <p14:creationId xmlns:p14="http://schemas.microsoft.com/office/powerpoint/2010/main" val="121472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278B-5DD1-0B4F-BFD8-6D70F9A8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4" y="618518"/>
            <a:ext cx="10658474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Most Video Games Don’t use Artificial Intelligence!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E753C-71AE-A24C-9301-9F1D2192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31" y="2097088"/>
            <a:ext cx="4415338" cy="34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9576-C79D-F84D-88EE-DBB50977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Games Use a Combination of If…Then statements to control </a:t>
            </a:r>
            <a:r>
              <a:rPr lang="en-US" dirty="0" err="1"/>
              <a:t>npcs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F6EDE-B16F-AD45-AB05-79AD41EC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86" y="2033767"/>
            <a:ext cx="2973345" cy="236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129B4-FA99-F54C-9EE9-90D49132182C}"/>
              </a:ext>
            </a:extLst>
          </p:cNvPr>
          <p:cNvSpPr txBox="1"/>
          <p:nvPr/>
        </p:nvSpPr>
        <p:spPr>
          <a:xfrm>
            <a:off x="542925" y="2097088"/>
            <a:ext cx="158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Player 1 is in front of me….</a:t>
            </a:r>
          </a:p>
          <a:p>
            <a:r>
              <a:rPr lang="en-US" dirty="0"/>
              <a:t>Then attack Player 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9BB36-C4E5-2C49-9055-2F9FBA0A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9" y="4167794"/>
            <a:ext cx="3683001" cy="2071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F6C7B-D32A-B54B-8059-3B6C99269015}"/>
              </a:ext>
            </a:extLst>
          </p:cNvPr>
          <p:cNvSpPr txBox="1"/>
          <p:nvPr/>
        </p:nvSpPr>
        <p:spPr>
          <a:xfrm>
            <a:off x="9324975" y="4760913"/>
            <a:ext cx="158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approaching curve in road…</a:t>
            </a:r>
          </a:p>
          <a:p>
            <a:r>
              <a:rPr lang="en-US" dirty="0"/>
              <a:t>Then turn.</a:t>
            </a:r>
          </a:p>
        </p:txBody>
      </p:sp>
    </p:spTree>
    <p:extLst>
      <p:ext uri="{BB962C8B-B14F-4D97-AF65-F5344CB8AC3E}">
        <p14:creationId xmlns:p14="http://schemas.microsoft.com/office/powerpoint/2010/main" val="194835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445F-3AD7-C047-AFF0-3E58D227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What distinguishes good </a:t>
            </a:r>
            <a:r>
              <a:rPr lang="en-US" dirty="0" err="1"/>
              <a:t>A.i</a:t>
            </a:r>
            <a:r>
              <a:rPr lang="en-US" dirty="0"/>
              <a:t>. from bad </a:t>
            </a:r>
            <a:r>
              <a:rPr lang="en-US" dirty="0" err="1"/>
              <a:t>a.i</a:t>
            </a:r>
            <a:r>
              <a:rPr lang="en-US" dirty="0"/>
              <a:t>.?</a:t>
            </a:r>
          </a:p>
        </p:txBody>
      </p:sp>
    </p:spTree>
    <p:extLst>
      <p:ext uri="{BB962C8B-B14F-4D97-AF65-F5344CB8AC3E}">
        <p14:creationId xmlns:p14="http://schemas.microsoft.com/office/powerpoint/2010/main" val="426768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AE74-34E0-BA4E-83A0-88B5894F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Then how do </a:t>
            </a:r>
            <a:r>
              <a:rPr lang="en-US" dirty="0" err="1"/>
              <a:t>npcs</a:t>
            </a:r>
            <a:r>
              <a:rPr lang="en-US" dirty="0"/>
              <a:t> improve performance over time?</a:t>
            </a:r>
          </a:p>
        </p:txBody>
      </p:sp>
    </p:spTree>
    <p:extLst>
      <p:ext uri="{BB962C8B-B14F-4D97-AF65-F5344CB8AC3E}">
        <p14:creationId xmlns:p14="http://schemas.microsoft.com/office/powerpoint/2010/main" val="14934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0F7-E526-9546-8150-541BDEAB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Rubberband</a:t>
            </a:r>
            <a:r>
              <a:rPr lang="en-US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CC73-ECDD-764E-9413-12C8BDFA7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logic built within a video game that allows NPCs to ramp up their abilities to compete with those of the human character(s).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FEC58-0B38-0144-9E8F-605A90BB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5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AA59-DF75-744C-9B08-FB6CF002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game difficulty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0869-28DC-994C-B799-2DA2801D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96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In-game logic built to determine the skill level of a human character and then offer a game experience to match.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58495-2A01-604B-97F9-BCBFDF71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732087"/>
            <a:ext cx="3744913" cy="2956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A5A03-DD0B-414B-8B7E-AC6A70E2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7" y="4340809"/>
            <a:ext cx="3744913" cy="21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8F67-BD28-E94D-920F-2BE84571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78A9-69C4-D34F-9A65-907A4DD4C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Scope: To create an Artificial Intelligence which learns to play a video game on its own.</a:t>
            </a:r>
          </a:p>
          <a:p>
            <a:r>
              <a:rPr lang="en-US" dirty="0"/>
              <a:t>Not In Scope: Creating in-game script which instructs the A.I. on which action to taken and when to take the action.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73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8223</TotalTime>
  <Words>550</Words>
  <Application>Microsoft Macintosh PowerPoint</Application>
  <PresentationFormat>Widescreen</PresentationFormat>
  <Paragraphs>73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</vt:lpstr>
      <vt:lpstr>Final Project</vt:lpstr>
      <vt:lpstr>How does Artificial intelligence work in video games?</vt:lpstr>
      <vt:lpstr>Most Video Games Don’t use Artificial Intelligence!</vt:lpstr>
      <vt:lpstr>Most Games Use a Combination of If…Then statements to control npcs.</vt:lpstr>
      <vt:lpstr>What distinguishes good A.i. from bad a.i.?</vt:lpstr>
      <vt:lpstr>Then how do npcs improve performance over time?</vt:lpstr>
      <vt:lpstr>Rubberband Ai</vt:lpstr>
      <vt:lpstr>Dynamic game difficulty balancing</vt:lpstr>
      <vt:lpstr>Project scope</vt:lpstr>
      <vt:lpstr>Self-Driving Car</vt:lpstr>
      <vt:lpstr>objective</vt:lpstr>
      <vt:lpstr>Q learning </vt:lpstr>
      <vt:lpstr>Bellman Equation</vt:lpstr>
      <vt:lpstr>Building the game</vt:lpstr>
      <vt:lpstr>Building the neural network</vt:lpstr>
      <vt:lpstr>Limitations</vt:lpstr>
      <vt:lpstr>Breakout</vt:lpstr>
      <vt:lpstr>Objective</vt:lpstr>
      <vt:lpstr>CNN</vt:lpstr>
      <vt:lpstr>A3C</vt:lpstr>
      <vt:lpstr>LSTM</vt:lpstr>
      <vt:lpstr>On the first epoch, the neural network took no action at all</vt:lpstr>
      <vt:lpstr>Slowly, the Neural Network began making moderate progress</vt:lpstr>
      <vt:lpstr>After numerous epochs, the neural network can better predict ball movement </vt:lpstr>
      <vt:lpstr>Libraries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Brian Jemison</dc:creator>
  <cp:lastModifiedBy>Brian Jemison</cp:lastModifiedBy>
  <cp:revision>39</cp:revision>
  <dcterms:created xsi:type="dcterms:W3CDTF">2019-01-06T01:24:50Z</dcterms:created>
  <dcterms:modified xsi:type="dcterms:W3CDTF">2019-01-11T19:22:07Z</dcterms:modified>
</cp:coreProperties>
</file>